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1" r:id="rId5"/>
    <p:sldId id="273" r:id="rId6"/>
    <p:sldId id="274" r:id="rId7"/>
    <p:sldId id="275" r:id="rId8"/>
    <p:sldId id="276" r:id="rId9"/>
    <p:sldId id="277" r:id="rId10"/>
    <p:sldId id="278" r:id="rId11"/>
    <p:sldId id="280" r:id="rId12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89"/>
    <a:srgbClr val="99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2909" autoAdjust="0"/>
  </p:normalViewPr>
  <p:slideViewPr>
    <p:cSldViewPr>
      <p:cViewPr>
        <p:scale>
          <a:sx n="115" d="100"/>
          <a:sy n="115" d="100"/>
        </p:scale>
        <p:origin x="-18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воды, куб. м</a:t>
            </a:r>
          </a:p>
        </c:rich>
      </c:tx>
      <c:layout>
        <c:manualLayout>
          <c:xMode val="edge"/>
          <c:yMode val="edge"/>
          <c:x val="0.1828685685313621"/>
          <c:y val="2.50627706396868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Лист1!$A$2:$A$14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#,##0.00">
                  <c:v>35.923000000000002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Лист1!$A$2:$A$14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 formatCode="#,##0.00">
                  <c:v>31.31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3331200"/>
        <c:axId val="15333273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48B-4C04-BBE0-355BC8A96283}"/>
                  </c:ext>
                </c:extLst>
              </c15:ser>
            </c15:filteredBarSeries>
          </c:ext>
        </c:extLst>
      </c:bar3DChart>
      <c:catAx>
        <c:axId val="1533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32736"/>
        <c:crosses val="autoZero"/>
        <c:auto val="1"/>
        <c:lblAlgn val="ctr"/>
        <c:lblOffset val="100"/>
        <c:noMultiLvlLbl val="0"/>
      </c:catAx>
      <c:valAx>
        <c:axId val="1533327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3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Вывоз ТКО, руб.</a:t>
            </a:r>
          </a:p>
        </c:rich>
      </c:tx>
      <c:layout>
        <c:manualLayout>
          <c:xMode val="edge"/>
          <c:yMode val="edge"/>
          <c:x val="0.37140785011236255"/>
          <c:y val="1.8136935000553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9721.9500000000007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10904.16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331264"/>
        <c:axId val="138332800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48B-4C04-BBE0-355BC8A96283}"/>
                  </c:ext>
                </c:extLst>
              </c15:ser>
            </c15:filteredBarSeries>
          </c:ext>
        </c:extLst>
      </c:bar3DChart>
      <c:catAx>
        <c:axId val="1383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332800"/>
        <c:crosses val="autoZero"/>
        <c:auto val="1"/>
        <c:lblAlgn val="ctr"/>
        <c:lblOffset val="100"/>
        <c:noMultiLvlLbl val="0"/>
      </c:catAx>
      <c:valAx>
        <c:axId val="138332800"/>
        <c:scaling>
          <c:orientation val="minMax"/>
          <c:max val="4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3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руб.</a:t>
            </a:r>
          </a:p>
        </c:rich>
      </c:tx>
      <c:layout>
        <c:manualLayout>
          <c:xMode val="edge"/>
          <c:yMode val="edge"/>
          <c:x val="0.46708068237418826"/>
          <c:y val="1.22183670321108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41536.550000000003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40391.07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422144"/>
        <c:axId val="138423680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48B-4C04-BBE0-355BC8A96283}"/>
                  </c:ext>
                </c:extLst>
              </c15:ser>
            </c15:filteredBarSeries>
          </c:ext>
        </c:extLst>
      </c:bar3DChart>
      <c:catAx>
        <c:axId val="13842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23680"/>
        <c:crosses val="autoZero"/>
        <c:auto val="1"/>
        <c:lblAlgn val="ctr"/>
        <c:lblOffset val="100"/>
        <c:noMultiLvlLbl val="0"/>
      </c:catAx>
      <c:valAx>
        <c:axId val="138423680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2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Кг.</a:t>
            </a:r>
          </a:p>
        </c:rich>
      </c:tx>
      <c:layout>
        <c:manualLayout>
          <c:xMode val="edge"/>
          <c:yMode val="edge"/>
          <c:x val="0.48310129754924591"/>
          <c:y val="4.985600185261412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533120"/>
        <c:axId val="138539008"/>
        <c:axId val="0"/>
        <c:extLst xmlns:c16r2="http://schemas.microsoft.com/office/drawing/2015/06/chart"/>
      </c:bar3DChart>
      <c:catAx>
        <c:axId val="1385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39008"/>
        <c:crosses val="autoZero"/>
        <c:auto val="1"/>
        <c:lblAlgn val="ctr"/>
        <c:lblOffset val="100"/>
        <c:noMultiLvlLbl val="0"/>
      </c:catAx>
      <c:valAx>
        <c:axId val="138539008"/>
        <c:scaling>
          <c:orientation val="minMax"/>
          <c:max val="1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3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руб.</a:t>
            </a:r>
          </a:p>
        </c:rich>
      </c:tx>
      <c:layout>
        <c:manualLayout>
          <c:xMode val="edge"/>
          <c:yMode val="edge"/>
          <c:x val="0.48172763701218985"/>
          <c:y val="2.54973934646986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9588608"/>
        <c:axId val="149594496"/>
        <c:axId val="0"/>
        <c:extLst xmlns:c16r2="http://schemas.microsoft.com/office/drawing/2015/06/chart"/>
      </c:bar3DChart>
      <c:catAx>
        <c:axId val="1495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94496"/>
        <c:crosses val="autoZero"/>
        <c:auto val="1"/>
        <c:lblAlgn val="ctr"/>
        <c:lblOffset val="100"/>
        <c:noMultiLvlLbl val="0"/>
      </c:catAx>
      <c:valAx>
        <c:axId val="149594496"/>
        <c:scaling>
          <c:orientation val="minMax"/>
          <c:max val="6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воды, руб.</a:t>
            </a:r>
          </a:p>
        </c:rich>
      </c:tx>
      <c:layout>
        <c:manualLayout>
          <c:xMode val="edge"/>
          <c:yMode val="edge"/>
          <c:x val="0.207351552776365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3043.38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2906.48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105728"/>
        <c:axId val="154107264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48B-4C04-BBE0-355BC8A96283}"/>
                  </c:ext>
                </c:extLst>
              </c15:ser>
            </c15:filteredBarSeries>
          </c:ext>
        </c:extLst>
      </c:bar3DChart>
      <c:catAx>
        <c:axId val="1541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07264"/>
        <c:crosses val="autoZero"/>
        <c:auto val="1"/>
        <c:lblAlgn val="ctr"/>
        <c:lblOffset val="100"/>
        <c:noMultiLvlLbl val="0"/>
      </c:catAx>
      <c:valAx>
        <c:axId val="1541072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10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воды, куб. м</a:t>
            </a:r>
          </a:p>
        </c:rich>
      </c:tx>
      <c:layout>
        <c:manualLayout>
          <c:xMode val="edge"/>
          <c:yMode val="edge"/>
          <c:x val="0.2230695245331164"/>
          <c:y val="1.865977131066077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35.923000000000002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31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577984"/>
        <c:axId val="137579520"/>
        <c:axId val="0"/>
        <c:extLst xmlns:c16r2="http://schemas.microsoft.com/office/drawing/2015/06/chart"/>
      </c:bar3DChart>
      <c:catAx>
        <c:axId val="1375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79520"/>
        <c:crosses val="autoZero"/>
        <c:auto val="1"/>
        <c:lblAlgn val="ctr"/>
        <c:lblOffset val="100"/>
        <c:noMultiLvlLbl val="0"/>
      </c:catAx>
      <c:valAx>
        <c:axId val="13757952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7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воды, руб.</a:t>
            </a:r>
          </a:p>
        </c:rich>
      </c:tx>
      <c:layout>
        <c:manualLayout>
          <c:xMode val="edge"/>
          <c:yMode val="edge"/>
          <c:x val="0.27954359237862458"/>
          <c:y val="9.4063622560456254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2670.5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2525.5100000000002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344896"/>
        <c:axId val="137346432"/>
        <c:axId val="0"/>
        <c:extLst xmlns:c16r2="http://schemas.microsoft.com/office/drawing/2015/06/chart"/>
      </c:bar3DChart>
      <c:catAx>
        <c:axId val="1373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46432"/>
        <c:crosses val="autoZero"/>
        <c:auto val="1"/>
        <c:lblAlgn val="ctr"/>
        <c:lblOffset val="100"/>
        <c:noMultiLvlLbl val="0"/>
      </c:catAx>
      <c:valAx>
        <c:axId val="137346432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34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электроэнергии, Квт/ч</a:t>
            </a:r>
          </a:p>
        </c:rich>
      </c:tx>
      <c:layout>
        <c:manualLayout>
          <c:xMode val="edge"/>
          <c:yMode val="edge"/>
          <c:x val="0.14367258318982198"/>
          <c:y val="2.768476958375934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7404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7550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181440"/>
        <c:axId val="137195520"/>
        <c:axId val="0"/>
        <c:extLst xmlns:c16r2="http://schemas.microsoft.com/office/drawing/2015/06/chart"/>
      </c:bar3DChart>
      <c:catAx>
        <c:axId val="1371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95520"/>
        <c:crosses val="autoZero"/>
        <c:auto val="1"/>
        <c:lblAlgn val="ctr"/>
        <c:lblOffset val="100"/>
        <c:noMultiLvlLbl val="0"/>
      </c:catAx>
      <c:valAx>
        <c:axId val="137195520"/>
        <c:scaling>
          <c:orientation val="minMax"/>
          <c:max val="1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8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 электроэнергии, руб.</a:t>
            </a:r>
          </a:p>
        </c:rich>
      </c:tx>
      <c:layout>
        <c:manualLayout>
          <c:xMode val="edge"/>
          <c:yMode val="edge"/>
          <c:x val="0.2089561663287412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62146.68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67483.72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460352"/>
        <c:axId val="137462144"/>
        <c:axId val="0"/>
        <c:extLst xmlns:c16r2="http://schemas.microsoft.com/office/drawing/2015/06/chart"/>
      </c:bar3DChart>
      <c:catAx>
        <c:axId val="1374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62144"/>
        <c:crosses val="autoZero"/>
        <c:auto val="1"/>
        <c:lblAlgn val="ctr"/>
        <c:lblOffset val="100"/>
        <c:noMultiLvlLbl val="0"/>
      </c:catAx>
      <c:valAx>
        <c:axId val="137462144"/>
        <c:scaling>
          <c:orientation val="minMax"/>
          <c:max val="9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4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тепла, </a:t>
            </a:r>
            <a:r>
              <a:rPr lang="ru-RU" dirty="0" err="1"/>
              <a:t>Г.кал</a:t>
            </a:r>
            <a:endParaRPr lang="ru-RU" dirty="0"/>
          </a:p>
        </c:rich>
      </c:tx>
      <c:layout>
        <c:manualLayout>
          <c:xMode val="edge"/>
          <c:yMode val="edge"/>
          <c:x val="0.26027023316061648"/>
          <c:y val="5.70158833932776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#,##0.000</c:formatCode>
                <c:ptCount val="1"/>
                <c:pt idx="0">
                  <c:v>43.247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#,##0.000</c:formatCode>
                <c:ptCount val="1"/>
                <c:pt idx="0">
                  <c:v>37.932099999999998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484096"/>
        <c:axId val="237241472"/>
        <c:axId val="0"/>
        <c:extLst xmlns:c16r2="http://schemas.microsoft.com/office/drawing/2015/06/chart"/>
      </c:bar3DChart>
      <c:catAx>
        <c:axId val="1544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241472"/>
        <c:crosses val="autoZero"/>
        <c:auto val="1"/>
        <c:lblAlgn val="ctr"/>
        <c:lblOffset val="100"/>
        <c:noMultiLvlLbl val="0"/>
      </c:catAx>
      <c:valAx>
        <c:axId val="237241472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48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Потребление  тепла, руб.</a:t>
            </a:r>
          </a:p>
        </c:rich>
      </c:tx>
      <c:layout>
        <c:manualLayout>
          <c:xMode val="edge"/>
          <c:yMode val="edge"/>
          <c:x val="0.29185728454021137"/>
          <c:y val="3.229527104959630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106311.51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103260.44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7216512"/>
        <c:axId val="237218048"/>
        <c:axId val="0"/>
        <c:extLst xmlns:c16r2="http://schemas.microsoft.com/office/drawing/2015/06/chart"/>
      </c:bar3DChart>
      <c:catAx>
        <c:axId val="2372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218048"/>
        <c:crosses val="autoZero"/>
        <c:auto val="1"/>
        <c:lblAlgn val="ctr"/>
        <c:lblOffset val="100"/>
        <c:noMultiLvlLbl val="0"/>
      </c:catAx>
      <c:valAx>
        <c:axId val="237218048"/>
        <c:scaling>
          <c:orientation val="minMax"/>
          <c:max val="1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21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Вывоз ТКО, Куб. м</a:t>
            </a:r>
          </a:p>
        </c:rich>
      </c:tx>
      <c:layout>
        <c:manualLayout>
          <c:xMode val="edge"/>
          <c:yMode val="edge"/>
          <c:x val="0.31739158612006074"/>
          <c:y val="2.02756208448268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#,##0.000</c:formatCode>
                <c:ptCount val="1"/>
                <c:pt idx="0">
                  <c:v>10.125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D48B-4C04-BBE0-355BC8A96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#,##0.000</c:formatCode>
                <c:ptCount val="1"/>
                <c:pt idx="0">
                  <c:v>10.125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48B-4C04-BBE0-355BC8A962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638080"/>
        <c:axId val="13863961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</c15:sqref>
                        </c15:formulaRef>
                      </c:ext>
                    </c:extLst>
                    <c:strCache>
                      <c:ptCount val="1"/>
                      <c:pt idx="0">
                        <c:v>Категория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48B-4C04-BBE0-355BC8A96283}"/>
                  </c:ext>
                </c:extLst>
              </c15:ser>
            </c15:filteredBarSeries>
          </c:ext>
        </c:extLst>
      </c:bar3DChart>
      <c:catAx>
        <c:axId val="13863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39616"/>
        <c:crosses val="autoZero"/>
        <c:auto val="1"/>
        <c:lblAlgn val="ctr"/>
        <c:lblOffset val="100"/>
        <c:noMultiLvlLbl val="0"/>
      </c:catAx>
      <c:valAx>
        <c:axId val="138639616"/>
        <c:scaling>
          <c:orientation val="minMax"/>
          <c:max val="5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63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0.40302</cdr:x>
      <cdr:y>0.13671</cdr:y>
    </cdr:from>
    <cdr:to>
      <cdr:x>0.68081</cdr:x>
      <cdr:y>0.21796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23191" y="673245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0.45736</cdr:x>
      <cdr:y>0.09776</cdr:y>
    </cdr:from>
    <cdr:to>
      <cdr:x>0.72055</cdr:x>
      <cdr:y>0.17262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4216" y="522491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0.42596</cdr:x>
      <cdr:y>0.11769</cdr:y>
    </cdr:from>
    <cdr:to>
      <cdr:x>0.57403</cdr:x>
      <cdr:y>0.19817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18553" y="585141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0.41312</cdr:x>
      <cdr:y>0.14235</cdr:y>
    </cdr:from>
    <cdr:to>
      <cdr:x>0.64138</cdr:x>
      <cdr:y>0.2152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24876" y="781892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0.44102</cdr:x>
      <cdr:y>0.11657</cdr:y>
    </cdr:from>
    <cdr:to>
      <cdr:x>0.6766</cdr:x>
      <cdr:y>0.19117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94411" y="625149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0.41311</cdr:x>
      <cdr:y>0.0932</cdr:y>
    </cdr:from>
    <cdr:to>
      <cdr:x>0.66782</cdr:x>
      <cdr:y>0.17671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14601" y="446602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0.37495</cdr:x>
      <cdr:y>0.13182</cdr:y>
    </cdr:from>
    <cdr:to>
      <cdr:x>0.62555</cdr:x>
      <cdr:y>0.20467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73972" y="724052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0.4375</cdr:x>
      <cdr:y>0.12227</cdr:y>
    </cdr:from>
    <cdr:to>
      <cdr:x>0.68027</cdr:x>
      <cdr:y>0.19636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16225" y="660328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0.35189</cdr:x>
      <cdr:y>0.13766</cdr:y>
    </cdr:from>
    <cdr:to>
      <cdr:x>0.58015</cdr:x>
      <cdr:y>0.20874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24772" y="774852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0.47189</cdr:x>
      <cdr:y>0.1224</cdr:y>
    </cdr:from>
    <cdr:to>
      <cdr:x>0.70748</cdr:x>
      <cdr:y>0.19508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41023" y="673874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0.41672</cdr:x>
      <cdr:y>0.14468</cdr:y>
    </cdr:from>
    <cdr:to>
      <cdr:x>0.64498</cdr:x>
      <cdr:y>0.21577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42564" y="814378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0.45081</cdr:x>
      <cdr:y>0.12623</cdr:y>
    </cdr:from>
    <cdr:to>
      <cdr:x>0.68639</cdr:x>
      <cdr:y>0.19891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40896" y="694965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0.41219</cdr:x>
      <cdr:y>0.11094</cdr:y>
    </cdr:from>
    <cdr:to>
      <cdr:x>0.67114</cdr:x>
      <cdr:y>0.18829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80857" y="573817"/>
          <a:ext cx="1118805" cy="4001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-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/</a:t>
          </a:r>
          <a:r>
            <a:rPr lang="en-US" sz="2000" dirty="0" smtClean="0">
              <a:solidFill>
                <a:srgbClr val="FF0000"/>
              </a:solidFill>
            </a:rPr>
            <a:t>+ 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  <a:r>
            <a:rPr lang="en-US" sz="2000" dirty="0" smtClean="0">
              <a:solidFill>
                <a:schemeClr val="accent3">
                  <a:lumMod val="50000"/>
                </a:schemeClr>
              </a:solidFill>
            </a:rPr>
            <a:t>0</a:t>
          </a:r>
          <a:endParaRPr lang="ru-RU" sz="2000" dirty="0" smtClean="0">
            <a:solidFill>
              <a:schemeClr val="accent3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9"/>
          </a:xfrm>
          <a:prstGeom prst="rect">
            <a:avLst/>
          </a:prstGeom>
        </p:spPr>
        <p:txBody>
          <a:bodyPr vert="horz" lIns="91020" tIns="45510" rIns="91020" bIns="455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9"/>
          </a:xfrm>
          <a:prstGeom prst="rect">
            <a:avLst/>
          </a:prstGeom>
        </p:spPr>
        <p:txBody>
          <a:bodyPr vert="horz" lIns="91020" tIns="45510" rIns="91020" bIns="45510" rtlCol="0"/>
          <a:lstStyle>
            <a:lvl1pPr algn="r">
              <a:defRPr sz="1200"/>
            </a:lvl1pPr>
          </a:lstStyle>
          <a:p>
            <a:fld id="{E52700B6-EA6D-4F82-BEDD-08F9AD1245DC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0" tIns="45510" rIns="91020" bIns="455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1"/>
            <a:ext cx="5438140" cy="3887360"/>
          </a:xfrm>
          <a:prstGeom prst="rect">
            <a:avLst/>
          </a:prstGeom>
        </p:spPr>
        <p:txBody>
          <a:bodyPr vert="horz" lIns="91020" tIns="45510" rIns="91020" bIns="455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91020" tIns="45510" rIns="91020" bIns="455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91020" tIns="45510" rIns="91020" bIns="45510" rtlCol="0" anchor="b"/>
          <a:lstStyle>
            <a:lvl1pPr algn="r">
              <a:defRPr sz="1200"/>
            </a:lvl1pPr>
          </a:lstStyle>
          <a:p>
            <a:fld id="{F78F6F75-6787-405A-8548-E79B8048E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F6F75-6787-405A-8548-E79B8048EB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4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21D4-FB13-44D7-98DE-E48F04A808B6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0F0DF-2C21-400C-BBBA-D244BB5CD2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69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B02B9-AFA0-4319-9C89-A77976432387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53BD-A261-49F4-8E1C-E8877288AC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37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C8E3-9ADB-4E94-9787-137DC1FEFDE1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11A0-A6DD-403A-BD25-63D1D4A83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6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7748-739C-41F6-9651-152BCA6B5BBF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9095-9A80-4547-85B0-CE53E8F13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823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7BBD-275F-4DD5-8B3D-DBFA41E4C703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2495-5471-4D90-9CD3-70854765CD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64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5FEE-0D85-4B8B-9289-B54CBEFE9227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0B17-3D52-4582-A09B-E788B09547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7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720E-8C93-4790-B11F-81E7BE1C074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4E87-B705-4908-A55F-C4874AF832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86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2FDC-590C-4BBF-BC83-E2D785475C18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FC62F-AD63-4122-B8AC-F895089F49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05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DCC0-4576-4ACF-8018-A1F57692CD5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AB4CF-1AB9-4F00-BF3C-3FDC6037B4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10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0BA3-E1BC-4780-84EB-E9640F0C8376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B9812-C03C-4B6B-B33D-555B3AB1D0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4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0D6F-5501-4464-8226-C25C2F44837A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D8E4F-0A95-4C15-9A84-2DE442FBF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E5B3A-F408-4BC0-B3EA-B27DC0A1BF0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BBEB8A-EE96-4DDE-B7E2-335E25E6AF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63750" y="4941888"/>
            <a:ext cx="8064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400" b="1" dirty="0">
                <a:solidFill>
                  <a:srgbClr val="3333CC"/>
                </a:solidFill>
                <a:latin typeface="+mn-lt"/>
              </a:rPr>
              <a:t>Бережливое производство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2314" y="6237289"/>
            <a:ext cx="813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КОНЦЕПЦИЯ  «БЕРЕЖЛИВЫЙ РЕГИОН»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5600" y="2132856"/>
            <a:ext cx="1492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 здания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20136" y="1772816"/>
            <a:ext cx="4752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Год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постройки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здания: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ул. Гастелло,д.35 - 1983г.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ул. Ленина, д.6 - 1965г.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Общая площадь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здания: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Занимаемая площадь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учреждением:455,42   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(в том числе 442,7м²ул. Гастелло, д.35 и   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12,72 м² ул. Ленина, д.6)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Этажность: первый этаж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Количество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сотрудников: 55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220810"/>
            <a:ext cx="1101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АВТОНОМНОЕ УЧРЕЖДЕНИЕ «ЦЕНТР КОМПЛЕКСНОГО ОБСЛУЖИВАНИЯ МУНИЦИПАЛЬНЫХ УЧРЕЖДЕНИЙ СОВЕТСКОГО РАЙОНА  «СФЕРА»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Инженер-энергетик\Desktop\172794102229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11" y="805585"/>
            <a:ext cx="6521001" cy="41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825350" y="37808"/>
            <a:ext cx="824731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Водоснабжение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3333CC"/>
                </a:solidFill>
              </a:rPr>
              <a:t>(1 квартал нарастающим </a:t>
            </a:r>
            <a:r>
              <a:rPr lang="ru-RU" altLang="ru-RU" sz="2400" b="1" dirty="0">
                <a:solidFill>
                  <a:srgbClr val="3333CC"/>
                </a:solidFill>
              </a:rPr>
              <a:t>итогом)</a:t>
            </a:r>
          </a:p>
        </p:txBody>
      </p:sp>
      <p:graphicFrame>
        <p:nvGraphicFramePr>
          <p:cNvPr id="1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085247"/>
              </p:ext>
            </p:extLst>
          </p:nvPr>
        </p:nvGraphicFramePr>
        <p:xfrm>
          <a:off x="3868678" y="1312637"/>
          <a:ext cx="4027521" cy="492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555221"/>
              </p:ext>
            </p:extLst>
          </p:nvPr>
        </p:nvGraphicFramePr>
        <p:xfrm>
          <a:off x="7680175" y="1445618"/>
          <a:ext cx="4392487" cy="479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4" descr="E:\БЕРЕЖЛИВЫЙ МЕТР\Кран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39"/>
            <a:ext cx="2016224" cy="15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986" y="2386012"/>
            <a:ext cx="1794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194" y="3886712"/>
            <a:ext cx="18704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35,923 </a:t>
            </a:r>
            <a:endParaRPr lang="en-US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3043,38 </a:t>
            </a:r>
            <a:endParaRPr lang="en-US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60274" y="2292350"/>
            <a:ext cx="0" cy="3533354"/>
          </a:xfrm>
          <a:prstGeom prst="line">
            <a:avLst/>
          </a:prstGeom>
          <a:ln w="25400" cmpd="sng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53237" y="2386012"/>
            <a:ext cx="18154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96564" y="3886712"/>
            <a:ext cx="1911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31,305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куб.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2906,48</a:t>
            </a:r>
            <a:endParaRPr lang="en-US" altLang="ru-RU" sz="24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9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825350" y="37808"/>
            <a:ext cx="824731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Водоотведение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3333CC"/>
                </a:solidFill>
              </a:rPr>
              <a:t>(1 квартал нарастающим </a:t>
            </a:r>
            <a:r>
              <a:rPr lang="ru-RU" altLang="ru-RU" sz="2400" b="1" dirty="0">
                <a:solidFill>
                  <a:srgbClr val="3333CC"/>
                </a:solidFill>
              </a:rPr>
              <a:t>итогом)</a:t>
            </a:r>
          </a:p>
        </p:txBody>
      </p:sp>
      <p:graphicFrame>
        <p:nvGraphicFramePr>
          <p:cNvPr id="1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126523"/>
              </p:ext>
            </p:extLst>
          </p:nvPr>
        </p:nvGraphicFramePr>
        <p:xfrm>
          <a:off x="3868679" y="1312637"/>
          <a:ext cx="4464496" cy="549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305893"/>
              </p:ext>
            </p:extLst>
          </p:nvPr>
        </p:nvGraphicFramePr>
        <p:xfrm>
          <a:off x="7464151" y="1358727"/>
          <a:ext cx="46085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986" y="2386012"/>
            <a:ext cx="1794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194" y="3886712"/>
            <a:ext cx="18704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35,923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куб.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2670,50 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60274" y="2292350"/>
            <a:ext cx="0" cy="3533354"/>
          </a:xfrm>
          <a:prstGeom prst="line">
            <a:avLst/>
          </a:prstGeom>
          <a:ln w="25400" cmpd="sng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31186" y="2386011"/>
            <a:ext cx="18154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39671" y="3886712"/>
            <a:ext cx="18290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31,0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куб.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2525,51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3" name="Picture 2" descr="E:\БЕРЕЖЛИВЫЙ МЕТР\g4679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0" y="121623"/>
            <a:ext cx="2034365" cy="203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71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431704" y="37808"/>
            <a:ext cx="86409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Электроснабжение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3333CC"/>
                </a:solidFill>
              </a:rPr>
              <a:t>(1 квартал нарастающим </a:t>
            </a:r>
            <a:r>
              <a:rPr lang="ru-RU" altLang="ru-RU" sz="2400" b="1" dirty="0">
                <a:solidFill>
                  <a:srgbClr val="3333CC"/>
                </a:solidFill>
              </a:rPr>
              <a:t>итогом)</a:t>
            </a:r>
          </a:p>
        </p:txBody>
      </p:sp>
      <p:graphicFrame>
        <p:nvGraphicFramePr>
          <p:cNvPr id="1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279703"/>
              </p:ext>
            </p:extLst>
          </p:nvPr>
        </p:nvGraphicFramePr>
        <p:xfrm>
          <a:off x="3267561" y="1182917"/>
          <a:ext cx="4901471" cy="562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627062"/>
              </p:ext>
            </p:extLst>
          </p:nvPr>
        </p:nvGraphicFramePr>
        <p:xfrm>
          <a:off x="7300342" y="1306302"/>
          <a:ext cx="4749030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620" y="2391431"/>
            <a:ext cx="1794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2024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490675" y="3879341"/>
            <a:ext cx="25914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7404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Квт/ч</a:t>
            </a:r>
          </a:p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62146,68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07318" y="2292350"/>
            <a:ext cx="0" cy="3533354"/>
          </a:xfrm>
          <a:prstGeom prst="line">
            <a:avLst/>
          </a:prstGeom>
          <a:ln w="25400" cmpd="sng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07568" y="2386012"/>
            <a:ext cx="18154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07568" y="3879341"/>
            <a:ext cx="22322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7550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Квт/ч</a:t>
            </a: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67483,72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5" name="Picture 2" descr="E:\БЕРЕЖЛИВЫЙ МЕТР\g4777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72920"/>
            <a:ext cx="1253675" cy="200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0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359696" y="37808"/>
            <a:ext cx="871296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Теплоснабжение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3333CC"/>
                </a:solidFill>
              </a:rPr>
              <a:t>(1 квартал нарастающим </a:t>
            </a:r>
            <a:r>
              <a:rPr lang="ru-RU" altLang="ru-RU" sz="2400" b="1" dirty="0">
                <a:solidFill>
                  <a:srgbClr val="3333CC"/>
                </a:solidFill>
              </a:rPr>
              <a:t>итогом)</a:t>
            </a:r>
          </a:p>
        </p:txBody>
      </p:sp>
      <p:graphicFrame>
        <p:nvGraphicFramePr>
          <p:cNvPr id="1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80229"/>
              </p:ext>
            </p:extLst>
          </p:nvPr>
        </p:nvGraphicFramePr>
        <p:xfrm>
          <a:off x="3287688" y="1176581"/>
          <a:ext cx="4901471" cy="562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212758"/>
              </p:ext>
            </p:extLst>
          </p:nvPr>
        </p:nvGraphicFramePr>
        <p:xfrm>
          <a:off x="7294472" y="1306302"/>
          <a:ext cx="4749030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1353" y="2408615"/>
            <a:ext cx="1794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2024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240704" y="3886712"/>
            <a:ext cx="23682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43,247 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Г.кал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106311,51 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27549" y="2476517"/>
            <a:ext cx="0" cy="3533354"/>
          </a:xfrm>
          <a:prstGeom prst="line">
            <a:avLst/>
          </a:prstGeom>
          <a:ln w="25400" cmpd="sng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07568" y="2408616"/>
            <a:ext cx="18154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07568" y="3871484"/>
            <a:ext cx="22322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37,9321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Г.кал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103260,44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5" name="Picture 2" descr="E:\БЕРЕЖЛИВЫЙ МЕТР\g4886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188640"/>
            <a:ext cx="1933901" cy="164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28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431704" y="37808"/>
            <a:ext cx="86409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Вывоз ТКО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3333CC"/>
                </a:solidFill>
              </a:rPr>
              <a:t>(1 квартал нарастающим </a:t>
            </a:r>
            <a:r>
              <a:rPr lang="ru-RU" altLang="ru-RU" sz="2400" b="1" dirty="0">
                <a:solidFill>
                  <a:srgbClr val="3333CC"/>
                </a:solidFill>
              </a:rPr>
              <a:t>итогом)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986" y="2386012"/>
            <a:ext cx="1794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2024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8194" y="3886712"/>
            <a:ext cx="18704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10,125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куб.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9721,95 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60274" y="2292350"/>
            <a:ext cx="0" cy="3533354"/>
          </a:xfrm>
          <a:prstGeom prst="line">
            <a:avLst/>
          </a:prstGeom>
          <a:ln w="25400" cmpd="sng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53237" y="2386012"/>
            <a:ext cx="18154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96564" y="3886712"/>
            <a:ext cx="1911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10,125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куб.</a:t>
            </a:r>
            <a:r>
              <a:rPr lang="en-US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м.</a:t>
            </a: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10904,16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3" name="Picture 2" descr="E:\БЕРЕЖЛИВЫЙ МЕТР\g4949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0" y="253959"/>
            <a:ext cx="1399349" cy="184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" y="706865"/>
            <a:ext cx="566618" cy="566618"/>
          </a:xfrm>
          <a:prstGeom prst="rect">
            <a:avLst/>
          </a:prstGeom>
        </p:spPr>
      </p:pic>
      <p:graphicFrame>
        <p:nvGraphicFramePr>
          <p:cNvPr id="1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014732"/>
              </p:ext>
            </p:extLst>
          </p:nvPr>
        </p:nvGraphicFramePr>
        <p:xfrm>
          <a:off x="3431705" y="1176582"/>
          <a:ext cx="4320480" cy="517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75144"/>
              </p:ext>
            </p:extLst>
          </p:nvPr>
        </p:nvGraphicFramePr>
        <p:xfrm>
          <a:off x="7536160" y="1176581"/>
          <a:ext cx="4250971" cy="534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178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719736" y="64300"/>
            <a:ext cx="806489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Связь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3333CC"/>
                </a:solidFill>
              </a:rPr>
              <a:t>(1 квартал нарастающим </a:t>
            </a:r>
            <a:r>
              <a:rPr lang="ru-RU" altLang="ru-RU" sz="2400" b="1" dirty="0">
                <a:solidFill>
                  <a:srgbClr val="3333CC"/>
                </a:solidFill>
              </a:rPr>
              <a:t>итогом)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986" y="2386012"/>
            <a:ext cx="1794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2024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199100" y="3886712"/>
            <a:ext cx="21593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41536,55 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97155" y="2283874"/>
            <a:ext cx="0" cy="3533354"/>
          </a:xfrm>
          <a:prstGeom prst="line">
            <a:avLst/>
          </a:prstGeom>
          <a:ln w="25400" cmpd="sng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53237" y="2386012"/>
            <a:ext cx="18154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96564" y="3886712"/>
            <a:ext cx="19112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40391,07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руб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" y="204473"/>
            <a:ext cx="1807926" cy="1807926"/>
          </a:xfrm>
          <a:prstGeom prst="rect">
            <a:avLst/>
          </a:prstGeom>
        </p:spPr>
      </p:pic>
      <p:graphicFrame>
        <p:nvGraphicFramePr>
          <p:cNvPr id="1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014532"/>
              </p:ext>
            </p:extLst>
          </p:nvPr>
        </p:nvGraphicFramePr>
        <p:xfrm>
          <a:off x="3868679" y="1400741"/>
          <a:ext cx="7555913" cy="497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501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503712" y="37808"/>
            <a:ext cx="85689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3333CC"/>
                </a:solidFill>
              </a:rPr>
              <a:t>Макулатура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3333CC"/>
                </a:solidFill>
              </a:rPr>
              <a:t>(1 квартал нарастающим </a:t>
            </a:r>
            <a:r>
              <a:rPr lang="ru-RU" altLang="ru-RU" sz="2400" b="1" dirty="0">
                <a:solidFill>
                  <a:srgbClr val="3333CC"/>
                </a:solidFill>
              </a:rPr>
              <a:t>итогом)</a:t>
            </a:r>
          </a:p>
        </p:txBody>
      </p:sp>
      <p:graphicFrame>
        <p:nvGraphicFramePr>
          <p:cNvPr id="14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751612"/>
              </p:ext>
            </p:extLst>
          </p:nvPr>
        </p:nvGraphicFramePr>
        <p:xfrm>
          <a:off x="3287688" y="1176581"/>
          <a:ext cx="4901471" cy="549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400676"/>
              </p:ext>
            </p:extLst>
          </p:nvPr>
        </p:nvGraphicFramePr>
        <p:xfrm>
          <a:off x="7294472" y="1306302"/>
          <a:ext cx="4749030" cy="53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986" y="2386012"/>
            <a:ext cx="1794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2024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-312712" y="3886712"/>
            <a:ext cx="22313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Собрано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0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кг.</a:t>
            </a:r>
          </a:p>
          <a:p>
            <a:pPr algn="r"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r"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Сдано на</a:t>
            </a:r>
          </a:p>
          <a:p>
            <a:pPr algn="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0</a:t>
            </a:r>
            <a:r>
              <a:rPr lang="en-US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60274" y="2292350"/>
            <a:ext cx="0" cy="3533354"/>
          </a:xfrm>
          <a:prstGeom prst="line">
            <a:avLst/>
          </a:prstGeom>
          <a:ln w="25400" cmpd="sng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53237" y="2386012"/>
            <a:ext cx="18154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Январь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Март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2025</a:t>
            </a:r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096564" y="3886712"/>
            <a:ext cx="1911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Собрано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кг.</a:t>
            </a:r>
          </a:p>
          <a:p>
            <a:pPr eaLnBrk="1" hangingPunct="1"/>
            <a:endParaRPr lang="ru-RU" alt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Сдано на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0</a:t>
            </a:r>
            <a:r>
              <a:rPr lang="en-US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руб.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6442"/>
            <a:ext cx="2060278" cy="206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9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tem" ma:contentTypeID="0x01" ma:contentTypeVersion="0" ma:contentTypeDescription="Create a new list item." ma:contentTypeScope="" ma:versionID="dc70080a284f3006dbd519a6b5b86d13">
  <xsd:schema xmlns:xsd="http://www.w3.org/2001/XMLSchema" xmlns:p="http://schemas.microsoft.com/office/2006/metadata/properties" targetNamespace="http://schemas.microsoft.com/office/2006/metadata/properties" ma:root="true" ma:fieldsID="7dc4182b3f328c7943409d9fc4394a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30A95E1-0ADA-40CD-87A2-31A117017D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3865B0-0097-464E-AE31-3CDBCAD21AC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C61330-3394-4101-B426-664EDEE24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22195</TotalTime>
  <Words>348</Words>
  <Application>Microsoft Office PowerPoint</Application>
  <PresentationFormat>Произвольный</PresentationFormat>
  <Paragraphs>169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Мигунов Константин Геннадьевич</dc:creator>
  <cp:lastModifiedBy>User</cp:lastModifiedBy>
  <cp:revision>1076</cp:revision>
  <cp:lastPrinted>2024-07-18T07:07:22Z</cp:lastPrinted>
  <dcterms:created xsi:type="dcterms:W3CDTF">2019-03-11T09:25:28Z</dcterms:created>
  <dcterms:modified xsi:type="dcterms:W3CDTF">2025-05-12T09:40:17Z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Неудаляемый файл">
    <vt:lpwstr>1</vt:lpwstr>
  </property>
  <property fmtid="{D5CDD505-2E9C-101B-9397-08002B2CF9AE}" pid="3" name="ContentTypeId">
    <vt:lpwstr>0x01</vt:lpwstr>
  </property>
  <property fmtid="{D5CDD505-2E9C-101B-9397-08002B2CF9AE}" pid="4" name="�����������_x0020_����">
    <vt:bool>false</vt:bool>
  </property>
</Properties>
</file>